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77" r:id="rId3"/>
    <p:sldId id="279" r:id="rId4"/>
    <p:sldId id="264" r:id="rId5"/>
    <p:sldId id="257" r:id="rId6"/>
    <p:sldId id="263" r:id="rId7"/>
    <p:sldId id="259" r:id="rId8"/>
    <p:sldId id="260" r:id="rId9"/>
    <p:sldId id="269" r:id="rId10"/>
    <p:sldId id="270" r:id="rId11"/>
    <p:sldId id="265" r:id="rId12"/>
    <p:sldId id="274" r:id="rId13"/>
    <p:sldId id="275" r:id="rId14"/>
    <p:sldId id="280" r:id="rId15"/>
    <p:sldId id="28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09" autoAdjust="0"/>
    <p:restoredTop sz="94660"/>
  </p:normalViewPr>
  <p:slideViewPr>
    <p:cSldViewPr snapToGrid="0">
      <p:cViewPr>
        <p:scale>
          <a:sx n="70" d="100"/>
          <a:sy n="70" d="100"/>
        </p:scale>
        <p:origin x="70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A473-40BA-4554-85C9-F33E26804ACC}" type="datetimeFigureOut">
              <a:rPr lang="en-US" smtClean="0"/>
              <a:t>11/29/2014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A788-60AE-4AD5-A5BC-975C71FEB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57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A473-40BA-4554-85C9-F33E26804ACC}" type="datetimeFigureOut">
              <a:rPr lang="en-US" smtClean="0"/>
              <a:t>11/29/2014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A788-60AE-4AD5-A5BC-975C71FEB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69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A473-40BA-4554-85C9-F33E26804ACC}" type="datetimeFigureOut">
              <a:rPr lang="en-US" smtClean="0"/>
              <a:t>11/29/2014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A788-60AE-4AD5-A5BC-975C71FEB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A473-40BA-4554-85C9-F33E26804ACC}" type="datetimeFigureOut">
              <a:rPr lang="en-US" smtClean="0"/>
              <a:t>11/29/2014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A788-60AE-4AD5-A5BC-975C71FEB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64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A473-40BA-4554-85C9-F33E26804ACC}" type="datetimeFigureOut">
              <a:rPr lang="en-US" smtClean="0"/>
              <a:t>11/29/2014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A788-60AE-4AD5-A5BC-975C71FEB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40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A473-40BA-4554-85C9-F33E26804ACC}" type="datetimeFigureOut">
              <a:rPr lang="en-US" smtClean="0"/>
              <a:t>11/29/2014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A788-60AE-4AD5-A5BC-975C71FEB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1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A473-40BA-4554-85C9-F33E26804ACC}" type="datetimeFigureOut">
              <a:rPr lang="en-US" smtClean="0"/>
              <a:t>11/29/2014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A788-60AE-4AD5-A5BC-975C71FEB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5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A473-40BA-4554-85C9-F33E26804ACC}" type="datetimeFigureOut">
              <a:rPr lang="en-US" smtClean="0"/>
              <a:t>11/29/2014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A788-60AE-4AD5-A5BC-975C71FEB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8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A473-40BA-4554-85C9-F33E26804ACC}" type="datetimeFigureOut">
              <a:rPr lang="en-US" smtClean="0"/>
              <a:t>11/29/2014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A788-60AE-4AD5-A5BC-975C71FEB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67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A473-40BA-4554-85C9-F33E26804ACC}" type="datetimeFigureOut">
              <a:rPr lang="en-US" smtClean="0"/>
              <a:t>11/29/2014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A788-60AE-4AD5-A5BC-975C71FEB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11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A473-40BA-4554-85C9-F33E26804ACC}" type="datetimeFigureOut">
              <a:rPr lang="en-US" smtClean="0"/>
              <a:t>11/29/2014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A788-60AE-4AD5-A5BC-975C71FEB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6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A473-40BA-4554-85C9-F33E26804ACC}" type="datetimeFigureOut">
              <a:rPr lang="en-US" smtClean="0"/>
              <a:t>11/29/2014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A788-60AE-4AD5-A5BC-975C71FEB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25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8A473-40BA-4554-85C9-F33E26804ACC}" type="datetimeFigureOut">
              <a:rPr lang="en-US" smtClean="0"/>
              <a:t>11/29/2014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4A788-60AE-4AD5-A5BC-975C71FEB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4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088A473-40BA-4554-85C9-F33E26804ACC}" type="datetimeFigureOut">
              <a:rPr lang="en-US" smtClean="0"/>
              <a:t>11/29/2014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2A4A788-60AE-4AD5-A5BC-975C71FEB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1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088A473-40BA-4554-85C9-F33E26804ACC}" type="datetimeFigureOut">
              <a:rPr lang="en-US" smtClean="0"/>
              <a:t>11/29/2014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2A4A788-60AE-4AD5-A5BC-975C71FEB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31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</a:t>
            </a:r>
            <a:r>
              <a:rPr lang="sr-Latn-RS" sz="4800" dirty="0" smtClean="0"/>
              <a:t>imulacija ponašanja pešaka</a:t>
            </a:r>
            <a:r>
              <a:rPr lang="en-US" sz="4800" dirty="0" smtClean="0"/>
              <a:t> u </a:t>
            </a:r>
            <a:r>
              <a:rPr lang="en-US" sz="4800" dirty="0" err="1" smtClean="0"/>
              <a:t>procesu</a:t>
            </a:r>
            <a:r>
              <a:rPr lang="en-US" sz="4800" dirty="0" smtClean="0"/>
              <a:t> </a:t>
            </a:r>
            <a:r>
              <a:rPr lang="en-US" sz="4800" dirty="0" err="1" smtClean="0"/>
              <a:t>evakuacije</a:t>
            </a:r>
            <a:r>
              <a:rPr lang="en-US" sz="4800" dirty="0" smtClean="0"/>
              <a:t> </a:t>
            </a:r>
            <a:r>
              <a:rPr lang="en-US" sz="4800" dirty="0" err="1" smtClean="0"/>
              <a:t>i</a:t>
            </a:r>
            <a:r>
              <a:rPr lang="en-US" sz="4800" dirty="0" smtClean="0"/>
              <a:t> </a:t>
            </a:r>
            <a:r>
              <a:rPr lang="en-US" sz="4800" dirty="0" err="1" smtClean="0"/>
              <a:t>optimizacija</a:t>
            </a:r>
            <a:r>
              <a:rPr lang="en-US" sz="4800" dirty="0" smtClean="0"/>
              <a:t> </a:t>
            </a:r>
            <a:r>
              <a:rPr lang="en-US" sz="4800" dirty="0" err="1" smtClean="0"/>
              <a:t>pe</a:t>
            </a:r>
            <a:r>
              <a:rPr lang="sr-Latn-RS" sz="4800" dirty="0" smtClean="0"/>
              <a:t>šačkih zona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174544"/>
          </a:xfrm>
        </p:spPr>
        <p:txBody>
          <a:bodyPr>
            <a:normAutofit fontScale="85000" lnSpcReduction="20000"/>
          </a:bodyPr>
          <a:lstStyle/>
          <a:p>
            <a:endParaRPr lang="sr-Latn-RS" dirty="0" smtClean="0"/>
          </a:p>
          <a:p>
            <a:r>
              <a:rPr lang="sr-Latn-RS" dirty="0" smtClean="0"/>
              <a:t>Autori: Daniel Silađi, Ognjen Stanisavljević</a:t>
            </a:r>
          </a:p>
          <a:p>
            <a:r>
              <a:rPr lang="sr-Latn-RS" dirty="0" smtClean="0"/>
              <a:t>Mentor: Miroslav Bogdanović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Uočeni fenomeni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Zanemarivanje slobodnih izlaza</a:t>
            </a:r>
            <a:endParaRPr lang="sr-Latn-R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5" t="25748" r="47290" b="25960"/>
          <a:stretch/>
        </p:blipFill>
        <p:spPr>
          <a:xfrm>
            <a:off x="7187820" y="2402812"/>
            <a:ext cx="2802341" cy="399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Optimizacija pešačkih zona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78743"/>
            <a:ext cx="10515600" cy="3898220"/>
          </a:xfrm>
        </p:spPr>
        <p:txBody>
          <a:bodyPr anchor="ctr"/>
          <a:lstStyle/>
          <a:p>
            <a:r>
              <a:rPr lang="sr-Latn-RS" dirty="0" smtClean="0"/>
              <a:t>Primećeno je da stub na izlazu ubrzava evakuaciju</a:t>
            </a:r>
          </a:p>
          <a:p>
            <a:r>
              <a:rPr lang="en-US" dirty="0" err="1" smtClean="0"/>
              <a:t>Genetski</a:t>
            </a:r>
            <a:r>
              <a:rPr lang="en-US" dirty="0" smtClean="0"/>
              <a:t> </a:t>
            </a:r>
            <a:r>
              <a:rPr lang="en-US" dirty="0" err="1" smtClean="0"/>
              <a:t>algoritam</a:t>
            </a:r>
            <a:endParaRPr lang="en-US" dirty="0" smtClean="0"/>
          </a:p>
          <a:p>
            <a:pPr lvl="1"/>
            <a:r>
              <a:rPr lang="en-US" dirty="0" err="1" smtClean="0"/>
              <a:t>Imitira</a:t>
            </a:r>
            <a:r>
              <a:rPr lang="en-US" dirty="0" smtClean="0"/>
              <a:t> </a:t>
            </a:r>
            <a:r>
              <a:rPr lang="en-US" dirty="0" err="1" smtClean="0"/>
              <a:t>proces</a:t>
            </a:r>
            <a:r>
              <a:rPr lang="en-US" dirty="0" smtClean="0"/>
              <a:t> </a:t>
            </a:r>
            <a:r>
              <a:rPr lang="en-US" dirty="0" err="1" smtClean="0"/>
              <a:t>evolucije</a:t>
            </a:r>
            <a:endParaRPr lang="en-US" dirty="0" smtClean="0"/>
          </a:p>
          <a:p>
            <a:pPr lvl="1"/>
            <a:r>
              <a:rPr lang="sr-Latn-RS" dirty="0" smtClean="0"/>
              <a:t>„</a:t>
            </a:r>
            <a:r>
              <a:rPr lang="en-US" dirty="0" err="1" smtClean="0"/>
              <a:t>Jedinke</a:t>
            </a:r>
            <a:r>
              <a:rPr lang="en-US" dirty="0" smtClean="0"/>
              <a:t>”</a:t>
            </a:r>
            <a:r>
              <a:rPr lang="sr-Latn-RS" dirty="0" smtClean="0"/>
              <a:t> su</a:t>
            </a:r>
            <a:r>
              <a:rPr lang="en-US" dirty="0" smtClean="0"/>
              <a:t> </a:t>
            </a:r>
            <a:r>
              <a:rPr lang="en-US" dirty="0" err="1" smtClean="0"/>
              <a:t>potencijalna</a:t>
            </a:r>
            <a:r>
              <a:rPr lang="en-US" dirty="0" smtClean="0"/>
              <a:t> re</a:t>
            </a:r>
            <a:r>
              <a:rPr lang="sr-Latn-RS" dirty="0" smtClean="0"/>
              <a:t>šenja problema</a:t>
            </a:r>
          </a:p>
          <a:p>
            <a:pPr lvl="1"/>
            <a:r>
              <a:rPr lang="sr-Latn-RS" dirty="0" smtClean="0"/>
              <a:t>„</a:t>
            </a:r>
            <a:r>
              <a:rPr lang="en-US" dirty="0" smtClean="0"/>
              <a:t>Jedi</a:t>
            </a:r>
            <a:r>
              <a:rPr lang="sr-Latn-RS" dirty="0" smtClean="0"/>
              <a:t>nke“ ukrštanjem i mutiranjem daju nova rešenja</a:t>
            </a:r>
          </a:p>
        </p:txBody>
      </p:sp>
    </p:spTree>
    <p:extLst>
      <p:ext uri="{BB962C8B-B14F-4D97-AF65-F5344CB8AC3E}">
        <p14:creationId xmlns:p14="http://schemas.microsoft.com/office/powerpoint/2010/main" val="298051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Dva</a:t>
            </a:r>
            <a:r>
              <a:rPr lang="sr-Latn-RS" dirty="0" smtClean="0"/>
              <a:t> pristupa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367" y="2222287"/>
            <a:ext cx="3123310" cy="41603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41714" y="5881405"/>
            <a:ext cx="404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Polarni mnogougao</a:t>
            </a:r>
            <a:endParaRPr lang="sr-Latn-RS" dirty="0"/>
          </a:p>
        </p:txBody>
      </p:sp>
      <p:sp>
        <p:nvSpPr>
          <p:cNvPr id="13" name="TextBox 12"/>
          <p:cNvSpPr txBox="1"/>
          <p:nvPr/>
        </p:nvSpPr>
        <p:spPr>
          <a:xfrm>
            <a:off x="7332512" y="5881405"/>
            <a:ext cx="404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Kvadratna rešetka</a:t>
            </a:r>
            <a:endParaRPr lang="sr-Latn-R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82" y="2489200"/>
            <a:ext cx="3098418" cy="35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3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Rezultati</a:t>
            </a:r>
            <a:r>
              <a:rPr lang="en-US" dirty="0" smtClean="0"/>
              <a:t> genet</a:t>
            </a:r>
            <a:r>
              <a:rPr lang="sr-Latn-RS" dirty="0" smtClean="0"/>
              <a:t>skog algoritma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724112"/>
          </a:xfrm>
        </p:spPr>
        <p:txBody>
          <a:bodyPr/>
          <a:lstStyle/>
          <a:p>
            <a:r>
              <a:rPr lang="sr-Latn-RS" dirty="0" smtClean="0"/>
              <a:t>Sa ovim pristupima dobijamo poboljšanja od 23 i 34%, respektivno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60698" y="6324600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Prost </a:t>
            </a:r>
            <a:r>
              <a:rPr lang="en-US" dirty="0" err="1" smtClean="0"/>
              <a:t>poligon</a:t>
            </a:r>
            <a:r>
              <a:rPr lang="sr-Latn-RS" dirty="0" smtClean="0"/>
              <a:t> (-23%)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437021" y="632460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</a:t>
            </a:r>
            <a:r>
              <a:rPr lang="sr-Latn-RS" dirty="0" smtClean="0"/>
              <a:t>šetka (-34%)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63" t="39956" r="-2619" b="37922"/>
          <a:stretch/>
        </p:blipFill>
        <p:spPr>
          <a:xfrm>
            <a:off x="2265528" y="3175486"/>
            <a:ext cx="2497540" cy="2714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835" y="2845230"/>
            <a:ext cx="2724324" cy="358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3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Zaključak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Razvijeni model se slaže sa dosadanšnjim istraživanjima </a:t>
            </a:r>
          </a:p>
          <a:p>
            <a:r>
              <a:rPr lang="sr-Latn-RS" dirty="0" smtClean="0"/>
              <a:t>Hipoteza o prepreci ispred izlaza je potvrđena</a:t>
            </a:r>
          </a:p>
          <a:p>
            <a:r>
              <a:rPr lang="sr-Latn-RS" dirty="0" smtClean="0"/>
              <a:t>Genetski algoritam je konvergirao za obe reprezentacije prepreke, i dao poboljšanje od 23 odnosno 34%</a:t>
            </a:r>
          </a:p>
        </p:txBody>
      </p:sp>
    </p:spTree>
    <p:extLst>
      <p:ext uri="{BB962C8B-B14F-4D97-AF65-F5344CB8AC3E}">
        <p14:creationId xmlns:p14="http://schemas.microsoft.com/office/powerpoint/2010/main" val="157045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utp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80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8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HVALA NA PA</a:t>
            </a:r>
            <a:r>
              <a:rPr lang="sr-Latn-RS" dirty="0" smtClean="0"/>
              <a:t>ŽNJI!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79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Uvod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Sve veći broj događaja kojim prisustvuje veliki broj ljudi</a:t>
            </a:r>
          </a:p>
          <a:p>
            <a:r>
              <a:rPr lang="sr-Latn-RS" dirty="0" smtClean="0"/>
              <a:t>Smanjenje </a:t>
            </a:r>
            <a:r>
              <a:rPr lang="sr-Latn-RS" dirty="0"/>
              <a:t>broja ljudskih žrtava prilikom nepredviđenih situacija na takvim </a:t>
            </a:r>
            <a:r>
              <a:rPr lang="sr-Latn-RS" dirty="0" smtClean="0"/>
              <a:t>događajima</a:t>
            </a:r>
          </a:p>
          <a:p>
            <a:r>
              <a:rPr lang="sr-Latn-RS" dirty="0"/>
              <a:t>Unapređenje objekata koji smeštaju veće grupe </a:t>
            </a:r>
            <a:r>
              <a:rPr lang="sr-Latn-RS" dirty="0" smtClean="0"/>
              <a:t>ljudi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Cilj istraživanja	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Implementacija i provera verodostojnosti proširenog modela socijalnih sila</a:t>
            </a:r>
          </a:p>
          <a:p>
            <a:r>
              <a:rPr lang="sr-Latn-RS" dirty="0" smtClean="0"/>
              <a:t>Određivanje optimalnog oblika prepreke na izlasku iz prostorije, za koje je vreme evakuacije minimalno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21063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Model socijalnih sila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Analogija sa silama u fizici</a:t>
            </a:r>
          </a:p>
          <a:p>
            <a:r>
              <a:rPr lang="sr-Latn-RS" dirty="0" smtClean="0"/>
              <a:t>Na kretanje ljudi utiču</a:t>
            </a:r>
            <a:endParaRPr lang="sr-Latn-RS" dirty="0"/>
          </a:p>
          <a:p>
            <a:pPr lvl="1"/>
            <a:r>
              <a:rPr lang="sr-Latn-RS" dirty="0" smtClean="0"/>
              <a:t>Preferirani pravac kretanja</a:t>
            </a:r>
          </a:p>
          <a:p>
            <a:pPr lvl="1"/>
            <a:r>
              <a:rPr lang="sr-Latn-RS" dirty="0" smtClean="0"/>
              <a:t>Socijalne sile</a:t>
            </a:r>
          </a:p>
          <a:p>
            <a:r>
              <a:rPr lang="sr-Latn-RS" dirty="0" smtClean="0"/>
              <a:t>„Inteligentno“ ponašanje proističe iz samog modela, bez programiranja veštačke inteligencije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775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Socijalne sile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Pešaci odbojno deluju jedni na druge</a:t>
            </a:r>
          </a:p>
          <a:p>
            <a:pPr marL="0" indent="0">
              <a:buNone/>
            </a:pPr>
            <a:r>
              <a:rPr lang="sr-Latn-RS" dirty="0" smtClean="0"/>
              <a:t>   		</a:t>
            </a:r>
            <a:endParaRPr lang="en-US" dirty="0" smtClean="0"/>
          </a:p>
          <a:p>
            <a:r>
              <a:rPr lang="en-US" dirty="0" err="1" smtClean="0"/>
              <a:t>Prepreke</a:t>
            </a:r>
            <a:r>
              <a:rPr lang="en-US" dirty="0" smtClean="0"/>
              <a:t> </a:t>
            </a:r>
            <a:r>
              <a:rPr lang="en-US" dirty="0" err="1" smtClean="0"/>
              <a:t>odbojno</a:t>
            </a:r>
            <a:r>
              <a:rPr lang="en-US" dirty="0" smtClean="0"/>
              <a:t> </a:t>
            </a:r>
            <a:r>
              <a:rPr lang="en-US" dirty="0" err="1" smtClean="0"/>
              <a:t>deluju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sr-Latn-RS" dirty="0" smtClean="0"/>
              <a:t>šake</a:t>
            </a:r>
            <a:r>
              <a:rPr lang="sr-Latn-RS" dirty="0"/>
              <a:t>	</a:t>
            </a:r>
            <a:endParaRPr lang="sr-Latn-RS" dirty="0" smtClean="0"/>
          </a:p>
          <a:p>
            <a:pPr marL="0" indent="0">
              <a:buNone/>
            </a:pPr>
            <a:r>
              <a:rPr lang="sr-Latn-RS" dirty="0"/>
              <a:t>	</a:t>
            </a:r>
            <a:r>
              <a:rPr lang="sr-Latn-RS" dirty="0" smtClean="0"/>
              <a:t>	</a:t>
            </a:r>
          </a:p>
          <a:p>
            <a:r>
              <a:rPr lang="sr-Latn-RS" dirty="0" smtClean="0"/>
              <a:t>Sile usled fizičkog kontakta</a:t>
            </a:r>
          </a:p>
          <a:p>
            <a:pPr marL="0" indent="0">
              <a:buNone/>
            </a:pPr>
            <a:r>
              <a:rPr lang="sr-Latn-RS" dirty="0" smtClean="0"/>
              <a:t>		</a:t>
            </a:r>
          </a:p>
          <a:p>
            <a:pPr marL="0" indent="0">
              <a:buNone/>
            </a:pPr>
            <a:r>
              <a:rPr lang="en-US" dirty="0" smtClean="0"/>
              <a:t>		</a:t>
            </a:r>
            <a:endParaRPr lang="sr-Latn-R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53667" y="2934032"/>
                <a:ext cx="4093990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sz="20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sr-Latn-RS" sz="2000" b="1" i="0">
                              <a:latin typeface="Cambria Math" panose="02040503050406030204" pitchFamily="18" charset="0"/>
                            </a:rPr>
                            <m:t>𝐩</m:t>
                          </m:r>
                        </m:sub>
                      </m:sSub>
                      <m:r>
                        <a:rPr lang="sr-Latn-RS" sz="20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sr-Latn-RS" sz="2000" b="0" i="1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sr-Latn-RS" sz="2000" b="0" i="1"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 lang="sr-Latn-RS" sz="2000" b="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nor/>
                        </m:rPr>
                        <a:rPr lang="sr-Latn-RS" sz="2000" b="0" i="1">
                          <a:latin typeface="Cambria Math" panose="02040503050406030204" pitchFamily="18" charset="0"/>
                        </a:rPr>
                        <m:t> </m:t>
                      </m:r>
                      <m:sSup>
                        <m:sSupPr>
                          <m:ctrlPr>
                            <a:rPr lang="sr-Latn-RS" sz="20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r-Latn-RS" sz="20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sr-Latn-RS" sz="20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r-Latn-RS" sz="2000" b="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sr-Latn-RS" sz="2000" b="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sr-Latn-RS" sz="2000" b="1" i="0">
                              <a:latin typeface="Cambria Math" panose="02040503050406030204" pitchFamily="18" charset="0"/>
                            </a:rPr>
                            <m:t>𝐫</m:t>
                          </m:r>
                          <m:sSup>
                            <m:sSupPr>
                              <m:ctrlPr>
                                <a:rPr lang="sr-Latn-R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r-Latn-RS" sz="2000" b="0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sr-Latn-RS" sz="20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sSub>
                        <m:sSubPr>
                          <m:ctrlPr>
                            <a:rPr lang="sr-Latn-R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sz="2000" b="1" i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sr-Latn-RS" sz="2000" b="1" i="0">
                              <a:latin typeface="Cambria Math" panose="02040503050406030204" pitchFamily="18" charset="0"/>
                            </a:rPr>
                            <m:t>𝐧𝐨𝐫𝐦</m:t>
                          </m:r>
                        </m:sub>
                      </m:sSub>
                    </m:oMath>
                  </m:oMathPara>
                </a14:m>
                <a:endParaRPr lang="sr-Latn-R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667" y="2934032"/>
                <a:ext cx="4093990" cy="477054"/>
              </a:xfrm>
              <a:prstGeom prst="rect">
                <a:avLst/>
              </a:prstGeom>
              <a:blipFill rotWithShape="0">
                <a:blip r:embed="rId2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433813" y="3808572"/>
                <a:ext cx="2316723" cy="442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sz="20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sr-Latn-RS" sz="2000" b="1" i="0">
                              <a:latin typeface="Cambria Math" panose="02040503050406030204" pitchFamily="18" charset="0"/>
                            </a:rPr>
                            <m:t>𝐳</m:t>
                          </m:r>
                        </m:sub>
                      </m:sSub>
                      <m:r>
                        <a:rPr lang="sr-Latn-RS" sz="20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r-Latn-RS" sz="2000" b="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m:rPr>
                          <m:nor/>
                        </m:rPr>
                        <a:rPr lang="sr-Latn-RS" sz="2000" b="0" i="1">
                          <a:latin typeface="Cambria Math" panose="02040503050406030204" pitchFamily="18" charset="0"/>
                        </a:rPr>
                        <m:t> </m:t>
                      </m:r>
                      <m:sSup>
                        <m:sSupPr>
                          <m:ctrlPr>
                            <a:rPr lang="sr-Latn-RS" sz="20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r-Latn-RS" sz="20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sr-Latn-RS" sz="20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r-Latn-RS" sz="2000" b="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sr-Latn-RS" sz="2000" b="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sr-Latn-RS" sz="2000" b="1" i="0">
                              <a:latin typeface="Cambria Math" panose="02040503050406030204" pitchFamily="18" charset="0"/>
                            </a:rPr>
                            <m:t>𝐫</m:t>
                          </m:r>
                          <m:sSup>
                            <m:sSupPr>
                              <m:ctrlPr>
                                <a:rPr lang="sr-Latn-R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r-Latn-RS" sz="2000" b="0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sr-Latn-RS" sz="20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sSub>
                        <m:sSubPr>
                          <m:ctrlPr>
                            <a:rPr lang="sr-Latn-R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sz="2000" b="1" i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sr-Latn-RS" sz="2000" b="1" i="0">
                              <a:latin typeface="Cambria Math" panose="02040503050406030204" pitchFamily="18" charset="0"/>
                            </a:rPr>
                            <m:t>𝐧𝐨𝐫𝐦</m:t>
                          </m:r>
                        </m:sub>
                      </m:sSub>
                    </m:oMath>
                  </m:oMathPara>
                </a14:m>
                <a:endParaRPr lang="sr-Latn-R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813" y="3808572"/>
                <a:ext cx="2316723" cy="442429"/>
              </a:xfrm>
              <a:prstGeom prst="rect">
                <a:avLst/>
              </a:prstGeom>
              <a:blipFill rotWithShape="0">
                <a:blip r:embed="rId3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33813" y="4648487"/>
                <a:ext cx="251703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sz="20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sr-Latn-RS" sz="2000" b="1" i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</m:sSub>
                      <m:r>
                        <a:rPr lang="sr-Latn-RS" sz="20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r-Latn-RS" sz="2000" b="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sr-Latn-RS" sz="2000" b="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r-Latn-RS" sz="2000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sr-Latn-RS" sz="2000" b="0" i="0">
                          <a:latin typeface="Cambria Math" panose="02040503050406030204" pitchFamily="18" charset="0"/>
                        </a:rPr>
                        <m:t>−|</m:t>
                      </m:r>
                      <m:r>
                        <a:rPr lang="sr-Latn-RS" sz="2000" b="1" i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sr-Latn-RS" sz="2000" b="0" i="0">
                          <a:latin typeface="Cambria Math" panose="02040503050406030204" pitchFamily="18" charset="0"/>
                        </a:rPr>
                        <m:t>|)</m:t>
                      </m:r>
                      <m:sSub>
                        <m:sSubPr>
                          <m:ctrlPr>
                            <a:rPr lang="sr-Latn-RS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sz="2000" b="1" i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sr-Latn-RS" sz="2000" b="1" i="0">
                              <a:latin typeface="Cambria Math" panose="02040503050406030204" pitchFamily="18" charset="0"/>
                            </a:rPr>
                            <m:t>𝐧𝐨𝐫𝐦</m:t>
                          </m:r>
                        </m:sub>
                      </m:sSub>
                    </m:oMath>
                  </m:oMathPara>
                </a14:m>
                <a:endParaRPr lang="sr-Latn-R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813" y="4648487"/>
                <a:ext cx="2517036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433813" y="5261417"/>
                <a:ext cx="222099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sz="20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sr-Latn-RS" sz="2000" b="1" i="0"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sr-Latn-RS" sz="20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r-Latn-RS" sz="2000" b="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sr-Latn-RS" sz="2000" b="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r-Latn-RS" sz="2000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sr-Latn-RS" sz="2000" b="0" i="0">
                          <a:latin typeface="Cambria Math" panose="02040503050406030204" pitchFamily="18" charset="0"/>
                        </a:rPr>
                        <m:t>−|</m:t>
                      </m:r>
                      <m:r>
                        <a:rPr lang="sr-Latn-RS" sz="2000" b="1" i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sr-Latn-RS" sz="2000" b="0" i="0">
                          <a:latin typeface="Cambria Math" panose="02040503050406030204" pitchFamily="18" charset="0"/>
                        </a:rPr>
                        <m:t>|)</m:t>
                      </m:r>
                      <m:r>
                        <a:rPr lang="sr-Latn-RS" sz="2000" b="1" i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sr-Latn-RS" sz="2000" b="1" i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sr-Latn-R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813" y="5261417"/>
                <a:ext cx="2220993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57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Računanje preferiranog pravca i smera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5063473" cy="3636511"/>
          </a:xfrm>
        </p:spPr>
        <p:txBody>
          <a:bodyPr>
            <a:normAutofit/>
          </a:bodyPr>
          <a:lstStyle/>
          <a:p>
            <a:r>
              <a:rPr lang="sr-Latn-RS" dirty="0" smtClean="0"/>
              <a:t>Statičko polje</a:t>
            </a:r>
          </a:p>
          <a:p>
            <a:pPr lvl="1"/>
            <a:r>
              <a:rPr lang="sr-Latn-RS" dirty="0" smtClean="0"/>
              <a:t>Usmerava pešaka ka najbližem cilju</a:t>
            </a:r>
          </a:p>
          <a:p>
            <a:r>
              <a:rPr lang="sr-Latn-RS" dirty="0" smtClean="0"/>
              <a:t>Dinamičko polje</a:t>
            </a:r>
          </a:p>
          <a:p>
            <a:pPr lvl="1"/>
            <a:r>
              <a:rPr lang="sr-Latn-RS" dirty="0" smtClean="0"/>
              <a:t>Oslikava tendenciju da pešaci </a:t>
            </a:r>
            <a:r>
              <a:rPr lang="sr-Latn-RS" dirty="0" smtClean="0"/>
              <a:t>prate </a:t>
            </a:r>
            <a:r>
              <a:rPr lang="sr-Latn-RS" dirty="0" smtClean="0"/>
              <a:t>jedni druge</a:t>
            </a:r>
          </a:p>
          <a:p>
            <a:r>
              <a:rPr lang="sr-Latn-RS" dirty="0" smtClean="0"/>
              <a:t>Fluktuacije</a:t>
            </a:r>
            <a:endParaRPr lang="sr-Latn-RS" dirty="0"/>
          </a:p>
          <a:p>
            <a:pPr marL="0" indent="0">
              <a:buNone/>
            </a:pPr>
            <a:endParaRPr lang="sr-Latn-RS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5" r="20038" b="46717"/>
          <a:stretch/>
        </p:blipFill>
        <p:spPr>
          <a:xfrm>
            <a:off x="5768265" y="2486867"/>
            <a:ext cx="6328533" cy="366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1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Uočeni fenomeni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854742"/>
          </a:xfrm>
        </p:spPr>
        <p:txBody>
          <a:bodyPr/>
          <a:lstStyle/>
          <a:p>
            <a:r>
              <a:rPr lang="en-US" dirty="0" err="1" smtClean="0"/>
              <a:t>Gomilanje</a:t>
            </a:r>
            <a:r>
              <a:rPr lang="en-US" dirty="0" smtClean="0"/>
              <a:t> </a:t>
            </a:r>
            <a:r>
              <a:rPr lang="en-US" dirty="0" err="1" smtClean="0"/>
              <a:t>ljudi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pro</a:t>
            </a:r>
            <a:r>
              <a:rPr lang="sr-Latn-RS" dirty="0" smtClean="0"/>
              <a:t>širenjima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760" y="3077030"/>
            <a:ext cx="7372477" cy="338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8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Uočeni fenomeni </a:t>
            </a:r>
            <a:r>
              <a:rPr lang="sr-Latn-R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696569"/>
          </a:xfrm>
        </p:spPr>
        <p:txBody>
          <a:bodyPr/>
          <a:lstStyle/>
          <a:p>
            <a:r>
              <a:rPr lang="sr-Latn-RS" dirty="0" smtClean="0"/>
              <a:t>Evakuacija ljudi u malim grupama/formiranje začepljenja na izlazu</a:t>
            </a:r>
          </a:p>
          <a:p>
            <a:endParaRPr lang="sr-Latn-RS" dirty="0"/>
          </a:p>
          <a:p>
            <a:endParaRPr lang="sr-Latn-R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253" y="2916026"/>
            <a:ext cx="6295282" cy="333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8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Uočeni fenomeni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Formiranje traka pri prolazku kroz hodnik</a:t>
            </a:r>
            <a:endParaRPr lang="sr-Latn-RS" dirty="0"/>
          </a:p>
          <a:p>
            <a:endParaRPr lang="sr-Latn-R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6" t="-47947" r="17853" b="-43952"/>
          <a:stretch/>
        </p:blipFill>
        <p:spPr>
          <a:xfrm>
            <a:off x="2141772" y="4490113"/>
            <a:ext cx="7908454" cy="115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7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1615</TotalTime>
  <Words>269</Words>
  <Application>Microsoft Office PowerPoint</Application>
  <PresentationFormat>Widescreen</PresentationFormat>
  <Paragraphs>62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Cambria Math</vt:lpstr>
      <vt:lpstr>Century Gothic</vt:lpstr>
      <vt:lpstr>Wingdings 2</vt:lpstr>
      <vt:lpstr>Quotable</vt:lpstr>
      <vt:lpstr>Simulacija ponašanja pešaka u procesu evakuacije i optimizacija pešačkih zona</vt:lpstr>
      <vt:lpstr>Uvod</vt:lpstr>
      <vt:lpstr>Cilj istraživanja </vt:lpstr>
      <vt:lpstr>Model socijalnih sila</vt:lpstr>
      <vt:lpstr>Socijalne sile</vt:lpstr>
      <vt:lpstr>Računanje preferiranog pravca i smera</vt:lpstr>
      <vt:lpstr>Uočeni fenomeni </vt:lpstr>
      <vt:lpstr>Uočeni fenomeni 3</vt:lpstr>
      <vt:lpstr>Uočeni fenomeni </vt:lpstr>
      <vt:lpstr>Uočeni fenomeni</vt:lpstr>
      <vt:lpstr>Optimizacija pešačkih zona</vt:lpstr>
      <vt:lpstr>Dva pristupa</vt:lpstr>
      <vt:lpstr>Rezultati genetskog algoritma</vt:lpstr>
      <vt:lpstr>Zaključak</vt:lpstr>
      <vt:lpstr>PowerPoint Presentation</vt:lpstr>
      <vt:lpstr>HVALA NA PAŽNJI!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Simulacija pešačkog saobraćaja</dc:title>
  <dc:creator>OgisT101</dc:creator>
  <cp:lastModifiedBy>Daniel Siladji</cp:lastModifiedBy>
  <cp:revision>88</cp:revision>
  <dcterms:created xsi:type="dcterms:W3CDTF">2014-08-04T15:08:08Z</dcterms:created>
  <dcterms:modified xsi:type="dcterms:W3CDTF">2014-11-29T10:20:05Z</dcterms:modified>
</cp:coreProperties>
</file>